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826E5BD-157C-40BD-AE9B-41DFF1CFBAFF}" type="datetimeFigureOut">
              <a:rPr lang="en-US" smtClean="0"/>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16E7E-F7A1-4647-B9F2-A4C71EDC466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9515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26E5BD-157C-40BD-AE9B-41DFF1CFBAFF}" type="datetimeFigureOut">
              <a:rPr lang="en-US" smtClean="0"/>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2789891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26E5BD-157C-40BD-AE9B-41DFF1CFBAFF}" type="datetimeFigureOut">
              <a:rPr lang="en-US" smtClean="0"/>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16E7E-F7A1-4647-B9F2-A4C71EDC466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5998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26E5BD-157C-40BD-AE9B-41DFF1CFBAFF}" type="datetimeFigureOut">
              <a:rPr lang="en-US" smtClean="0"/>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1672140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826E5BD-157C-40BD-AE9B-41DFF1CFBAFF}" type="datetimeFigureOut">
              <a:rPr lang="en-US" smtClean="0"/>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F16E7E-F7A1-4647-B9F2-A4C71EDC466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0967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26E5BD-157C-40BD-AE9B-41DFF1CFBAFF}" type="datetimeFigureOut">
              <a:rPr lang="en-US" smtClean="0"/>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2071408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26E5BD-157C-40BD-AE9B-41DFF1CFBAFF}" type="datetimeFigureOut">
              <a:rPr lang="en-US" smtClean="0"/>
              <a:t>7/6/2021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2750384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26E5BD-157C-40BD-AE9B-41DFF1CFBAFF}" type="datetimeFigureOut">
              <a:rPr lang="en-US" smtClean="0"/>
              <a:t>7/6/2021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2806658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6E5BD-157C-40BD-AE9B-41DFF1CFBAFF}" type="datetimeFigureOut">
              <a:rPr lang="en-US" smtClean="0"/>
              <a:t>7/6/2021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3805931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826E5BD-157C-40BD-AE9B-41DFF1CFBAFF}" type="datetimeFigureOut">
              <a:rPr lang="en-US" smtClean="0"/>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F16E7E-F7A1-4647-B9F2-A4C71EDC4662}" type="slidenum">
              <a:rPr lang="en-US" smtClean="0"/>
              <a:t>‹#›</a:t>
            </a:fld>
            <a:endParaRPr lang="en-US"/>
          </a:p>
        </p:txBody>
      </p:sp>
    </p:spTree>
    <p:extLst>
      <p:ext uri="{BB962C8B-B14F-4D97-AF65-F5344CB8AC3E}">
        <p14:creationId xmlns:p14="http://schemas.microsoft.com/office/powerpoint/2010/main" val="4077818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826E5BD-157C-40BD-AE9B-41DFF1CFBAFF}" type="datetimeFigureOut">
              <a:rPr lang="en-US" smtClean="0"/>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F16E7E-F7A1-4647-B9F2-A4C71EDC466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5219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826E5BD-157C-40BD-AE9B-41DFF1CFBAFF}" type="datetimeFigureOut">
              <a:rPr lang="en-US" smtClean="0"/>
              <a:t>7/6/2021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9F16E7E-F7A1-4647-B9F2-A4C71EDC466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13977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67542" y="4725444"/>
            <a:ext cx="3500847" cy="1655762"/>
          </a:xfrm>
        </p:spPr>
        <p:txBody>
          <a:bodyPr>
            <a:normAutofit fontScale="85000" lnSpcReduction="10000"/>
          </a:bodyPr>
          <a:lstStyle/>
          <a:p>
            <a:r>
              <a:rPr lang="en-US" sz="4800" dirty="0"/>
              <a:t>Mid-term Paper</a:t>
            </a:r>
          </a:p>
          <a:p>
            <a:r>
              <a:rPr lang="en-US" sz="4800" dirty="0"/>
              <a:t>Expectations:</a:t>
            </a:r>
          </a:p>
        </p:txBody>
      </p:sp>
      <p:sp>
        <p:nvSpPr>
          <p:cNvPr id="4" name="TextBox 3"/>
          <p:cNvSpPr txBox="1"/>
          <p:nvPr/>
        </p:nvSpPr>
        <p:spPr>
          <a:xfrm>
            <a:off x="8612777" y="5573486"/>
            <a:ext cx="3936274" cy="830997"/>
          </a:xfrm>
          <a:prstGeom prst="rect">
            <a:avLst/>
          </a:prstGeom>
          <a:noFill/>
        </p:spPr>
        <p:txBody>
          <a:bodyPr wrap="square" rtlCol="0">
            <a:spAutoFit/>
          </a:bodyPr>
          <a:lstStyle/>
          <a:p>
            <a:r>
              <a:rPr lang="en-US" sz="2400" dirty="0"/>
              <a:t>MGT301</a:t>
            </a:r>
          </a:p>
          <a:p>
            <a:r>
              <a:rPr lang="en-US" sz="2400" b="1" dirty="0"/>
              <a:t>Management Principles</a:t>
            </a:r>
          </a:p>
        </p:txBody>
      </p:sp>
    </p:spTree>
    <p:extLst>
      <p:ext uri="{BB962C8B-B14F-4D97-AF65-F5344CB8AC3E}">
        <p14:creationId xmlns:p14="http://schemas.microsoft.com/office/powerpoint/2010/main" val="2282839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paper expectations</a:t>
            </a:r>
          </a:p>
        </p:txBody>
      </p:sp>
      <p:sp>
        <p:nvSpPr>
          <p:cNvPr id="3" name="Content Placeholder 2"/>
          <p:cNvSpPr>
            <a:spLocks noGrp="1"/>
          </p:cNvSpPr>
          <p:nvPr>
            <p:ph idx="1"/>
          </p:nvPr>
        </p:nvSpPr>
        <p:spPr/>
        <p:txBody>
          <a:bodyPr>
            <a:normAutofit/>
          </a:bodyPr>
          <a:lstStyle/>
          <a:p>
            <a:r>
              <a:rPr lang="en-US" dirty="0"/>
              <a:t>1)  The </a:t>
            </a:r>
            <a:r>
              <a:rPr lang="en-US" b="1" dirty="0"/>
              <a:t>PURPOSE </a:t>
            </a:r>
            <a:r>
              <a:rPr lang="en-US" dirty="0"/>
              <a:t>of this paper is for you to demonstrate how management is heavily influenced and heavily influences other disciplinary fields.</a:t>
            </a:r>
          </a:p>
          <a:p>
            <a:r>
              <a:rPr lang="en-US" dirty="0"/>
              <a:t>2)  The </a:t>
            </a:r>
            <a:r>
              <a:rPr lang="en-US" b="1" dirty="0"/>
              <a:t>REQUIREMENTS </a:t>
            </a:r>
            <a:r>
              <a:rPr lang="en-US" dirty="0"/>
              <a:t>of this paper are 2,000 words or more, not including title page, abstract, and references.   Use of at least three academic articles (peer reviewed) from an academic database.  Business press or new media references are not considered peer-reviewed, academic articles and should not be included.</a:t>
            </a:r>
          </a:p>
          <a:p>
            <a:r>
              <a:rPr lang="en-US" dirty="0"/>
              <a:t>3) The </a:t>
            </a:r>
            <a:r>
              <a:rPr lang="en-US" b="1" dirty="0"/>
              <a:t>FORMAT </a:t>
            </a:r>
            <a:r>
              <a:rPr lang="en-US" dirty="0"/>
              <a:t>of this paper is in APA.  If you have never used APA before I have posted resources in blackboard, and you can always solicit help from the writing center.</a:t>
            </a:r>
          </a:p>
          <a:p>
            <a:r>
              <a:rPr lang="en-US" dirty="0"/>
              <a:t>4)  The </a:t>
            </a:r>
            <a:r>
              <a:rPr lang="en-US" b="1" dirty="0"/>
              <a:t>EXPECTATIONS </a:t>
            </a:r>
            <a:r>
              <a:rPr lang="en-US" dirty="0"/>
              <a:t>are that you include an introduction with thesis statement, supporting body with academic references, and a conclusion.</a:t>
            </a:r>
          </a:p>
        </p:txBody>
      </p:sp>
    </p:spTree>
    <p:extLst>
      <p:ext uri="{BB962C8B-B14F-4D97-AF65-F5344CB8AC3E}">
        <p14:creationId xmlns:p14="http://schemas.microsoft.com/office/powerpoint/2010/main" val="730695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47587" y="1745486"/>
            <a:ext cx="12044413" cy="4250200"/>
          </a:xfrm>
          <a:prstGeom prst="rect">
            <a:avLst/>
          </a:prstGeom>
        </p:spPr>
      </p:pic>
    </p:spTree>
    <p:extLst>
      <p:ext uri="{BB962C8B-B14F-4D97-AF65-F5344CB8AC3E}">
        <p14:creationId xmlns:p14="http://schemas.microsoft.com/office/powerpoint/2010/main" val="2878155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815" y="675323"/>
            <a:ext cx="10667809" cy="555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5881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7720" y="331320"/>
            <a:ext cx="10500360" cy="6247864"/>
          </a:xfrm>
          <a:prstGeom prst="rect">
            <a:avLst/>
          </a:prstGeom>
        </p:spPr>
        <p:txBody>
          <a:bodyPr wrap="square">
            <a:spAutoFit/>
          </a:bodyPr>
          <a:lstStyle/>
          <a:p>
            <a:r>
              <a:rPr lang="en-US" sz="2000" dirty="0">
                <a:latin typeface="Calibri" panose="020F0502020204030204" pitchFamily="34" charset="0"/>
                <a:ea typeface="Calibri" panose="020F0502020204030204" pitchFamily="34" charset="0"/>
                <a:cs typeface="Times New Roman" panose="02020603050405020304" pitchFamily="18" charset="0"/>
              </a:rPr>
              <a:t>“The use of ABC accounting practice as essential to serving the needs of internal and external stakeholders”</a:t>
            </a:r>
          </a:p>
          <a:p>
            <a:endParaRPr lang="en-US" sz="2000" dirty="0">
              <a:latin typeface="Calibri" panose="020F0502020204030204" pitchFamily="34" charset="0"/>
              <a:ea typeface="Calibri" panose="020F0502020204030204" pitchFamily="34" charset="0"/>
              <a:cs typeface="Times New Roman" panose="02020603050405020304" pitchFamily="18" charset="0"/>
            </a:endParaRPr>
          </a:p>
          <a:p>
            <a:r>
              <a:rPr lang="en-US" sz="2000" dirty="0">
                <a:latin typeface="Calibri" panose="020F0502020204030204" pitchFamily="34" charset="0"/>
                <a:ea typeface="Calibri" panose="020F0502020204030204" pitchFamily="34" charset="0"/>
                <a:cs typeface="Times New Roman" panose="02020603050405020304" pitchFamily="18" charset="0"/>
              </a:rPr>
              <a:t>“A review of hotel leakage as a violation of utilitarian ethics”</a:t>
            </a:r>
          </a:p>
          <a:p>
            <a:endParaRPr lang="en-US" sz="2000" dirty="0">
              <a:latin typeface="Calibri" panose="020F0502020204030204" pitchFamily="34" charset="0"/>
              <a:ea typeface="Calibri" panose="020F0502020204030204" pitchFamily="34" charset="0"/>
              <a:cs typeface="Times New Roman" panose="02020603050405020304" pitchFamily="18" charset="0"/>
            </a:endParaRPr>
          </a:p>
          <a:p>
            <a:r>
              <a:rPr lang="en-US" sz="2000" dirty="0">
                <a:latin typeface="Calibri" panose="020F0502020204030204" pitchFamily="34" charset="0"/>
                <a:ea typeface="Calibri" panose="020F0502020204030204" pitchFamily="34" charset="0"/>
                <a:cs typeface="Times New Roman" panose="02020603050405020304" pitchFamily="18" charset="0"/>
              </a:rPr>
              <a:t>“False advertising as a form of commutative justice practice”</a:t>
            </a:r>
          </a:p>
          <a:p>
            <a:endParaRPr lang="en-US" sz="2000" dirty="0">
              <a:latin typeface="Calibri" panose="020F0502020204030204" pitchFamily="34" charset="0"/>
              <a:ea typeface="Calibri" panose="020F0502020204030204" pitchFamily="34" charset="0"/>
              <a:cs typeface="Times New Roman" panose="02020603050405020304" pitchFamily="18" charset="0"/>
            </a:endParaRPr>
          </a:p>
          <a:p>
            <a:r>
              <a:rPr lang="en-US" sz="2000" dirty="0">
                <a:latin typeface="Calibri" panose="020F0502020204030204" pitchFamily="34" charset="0"/>
                <a:ea typeface="Calibri" panose="020F0502020204030204" pitchFamily="34" charset="0"/>
                <a:cs typeface="Times New Roman" panose="02020603050405020304" pitchFamily="18" charset="0"/>
              </a:rPr>
              <a:t>“Cognitive dissonance associated with shareholder theory practice”</a:t>
            </a:r>
          </a:p>
          <a:p>
            <a:endParaRPr lang="en-US" sz="2000" dirty="0">
              <a:latin typeface="Calibri" panose="020F0502020204030204" pitchFamily="34" charset="0"/>
              <a:ea typeface="Calibri" panose="020F0502020204030204" pitchFamily="34" charset="0"/>
              <a:cs typeface="Times New Roman" panose="02020603050405020304" pitchFamily="18" charset="0"/>
            </a:endParaRPr>
          </a:p>
          <a:p>
            <a:r>
              <a:rPr lang="en-US" sz="2000" dirty="0">
                <a:latin typeface="Calibri" panose="020F0502020204030204" pitchFamily="34" charset="0"/>
                <a:ea typeface="Calibri" panose="020F0502020204030204" pitchFamily="34" charset="0"/>
                <a:cs typeface="Times New Roman" panose="02020603050405020304" pitchFamily="18" charset="0"/>
              </a:rPr>
              <a:t>“The importance of emotional intelligence for middle managers”</a:t>
            </a:r>
          </a:p>
          <a:p>
            <a:endParaRPr lang="en-US" sz="2000" dirty="0">
              <a:latin typeface="Calibri" panose="020F0502020204030204" pitchFamily="34" charset="0"/>
              <a:ea typeface="Calibri" panose="020F0502020204030204" pitchFamily="34" charset="0"/>
              <a:cs typeface="Times New Roman" panose="02020603050405020304" pitchFamily="18" charset="0"/>
            </a:endParaRPr>
          </a:p>
          <a:p>
            <a:r>
              <a:rPr lang="en-US" sz="2000" dirty="0">
                <a:latin typeface="Calibri" panose="020F0502020204030204" pitchFamily="34" charset="0"/>
                <a:ea typeface="Calibri" panose="020F0502020204030204" pitchFamily="34" charset="0"/>
                <a:cs typeface="Times New Roman" panose="02020603050405020304" pitchFamily="18" charset="0"/>
              </a:rPr>
              <a:t>“Control process applied to marketing strategy”</a:t>
            </a:r>
          </a:p>
          <a:p>
            <a:endParaRPr lang="en-US" sz="2000" dirty="0">
              <a:latin typeface="Calibri" panose="020F0502020204030204" pitchFamily="34" charset="0"/>
              <a:ea typeface="Calibri" panose="020F0502020204030204" pitchFamily="34" charset="0"/>
              <a:cs typeface="Times New Roman" panose="02020603050405020304" pitchFamily="18" charset="0"/>
            </a:endParaRPr>
          </a:p>
          <a:p>
            <a:r>
              <a:rPr lang="en-US" sz="2000" dirty="0">
                <a:latin typeface="Calibri" panose="020F0502020204030204" pitchFamily="34" charset="0"/>
                <a:ea typeface="Calibri" panose="020F0502020204030204" pitchFamily="34" charset="0"/>
                <a:cs typeface="Times New Roman" panose="02020603050405020304" pitchFamily="18" charset="0"/>
              </a:rPr>
              <a:t>“Too many control mechanisms: The impact on employee trust, commitment, and motivation”</a:t>
            </a:r>
          </a:p>
          <a:p>
            <a:endParaRPr lang="en-US" sz="2000" dirty="0">
              <a:latin typeface="Calibri" panose="020F0502020204030204" pitchFamily="34" charset="0"/>
              <a:ea typeface="Calibri" panose="020F0502020204030204" pitchFamily="34" charset="0"/>
              <a:cs typeface="Times New Roman" panose="02020603050405020304" pitchFamily="18" charset="0"/>
            </a:endParaRPr>
          </a:p>
          <a:p>
            <a:r>
              <a:rPr lang="en-US" sz="2000" dirty="0">
                <a:latin typeface="Calibri" panose="020F0502020204030204" pitchFamily="34" charset="0"/>
                <a:ea typeface="Calibri" panose="020F0502020204030204" pitchFamily="34" charset="0"/>
                <a:cs typeface="Times New Roman" panose="02020603050405020304" pitchFamily="18" charset="0"/>
              </a:rPr>
              <a:t>“Focus groups as a form of management control”</a:t>
            </a:r>
          </a:p>
          <a:p>
            <a:endParaRPr lang="en-US" sz="2000" dirty="0">
              <a:latin typeface="Calibri" panose="020F0502020204030204" pitchFamily="34" charset="0"/>
              <a:ea typeface="Calibri" panose="020F0502020204030204" pitchFamily="34" charset="0"/>
              <a:cs typeface="Times New Roman" panose="02020603050405020304" pitchFamily="18" charset="0"/>
            </a:endParaRPr>
          </a:p>
          <a:p>
            <a:r>
              <a:rPr lang="en-US" sz="2000" dirty="0">
                <a:latin typeface="Calibri" panose="020F0502020204030204" pitchFamily="34" charset="0"/>
                <a:ea typeface="Calibri" panose="020F0502020204030204" pitchFamily="34" charset="0"/>
                <a:cs typeface="Times New Roman" panose="02020603050405020304" pitchFamily="18" charset="0"/>
              </a:rPr>
              <a:t>“The use of competitor benchmarking in financial markets”</a:t>
            </a:r>
          </a:p>
          <a:p>
            <a:endParaRPr lang="en-US" sz="2000" dirty="0">
              <a:latin typeface="Calibri" panose="020F0502020204030204" pitchFamily="34" charset="0"/>
              <a:ea typeface="Calibri" panose="020F0502020204030204" pitchFamily="34" charset="0"/>
              <a:cs typeface="Times New Roman" panose="02020603050405020304" pitchFamily="18" charset="0"/>
            </a:endParaRPr>
          </a:p>
          <a:p>
            <a:r>
              <a:rPr lang="en-US" sz="2000" dirty="0">
                <a:latin typeface="Calibri" panose="020F0502020204030204" pitchFamily="34" charset="0"/>
                <a:ea typeface="Calibri" panose="020F0502020204030204" pitchFamily="34" charset="0"/>
                <a:cs typeface="Times New Roman" panose="02020603050405020304" pitchFamily="18" charset="0"/>
              </a:rPr>
              <a:t>“Social entrepreneurship as an extension of social psychology”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p:cNvSpPr txBox="1"/>
          <p:nvPr/>
        </p:nvSpPr>
        <p:spPr>
          <a:xfrm>
            <a:off x="8449056" y="2843784"/>
            <a:ext cx="2752344" cy="369332"/>
          </a:xfrm>
          <a:prstGeom prst="rect">
            <a:avLst/>
          </a:prstGeom>
          <a:noFill/>
        </p:spPr>
        <p:txBody>
          <a:bodyPr wrap="square" rtlCol="0">
            <a:spAutoFit/>
          </a:bodyPr>
          <a:lstStyle/>
          <a:p>
            <a:r>
              <a:rPr lang="en-US" dirty="0">
                <a:solidFill>
                  <a:srgbClr val="FF0000"/>
                </a:solidFill>
              </a:rPr>
              <a:t>The code word is: planning</a:t>
            </a:r>
          </a:p>
        </p:txBody>
      </p:sp>
    </p:spTree>
    <p:extLst>
      <p:ext uri="{BB962C8B-B14F-4D97-AF65-F5344CB8AC3E}">
        <p14:creationId xmlns:p14="http://schemas.microsoft.com/office/powerpoint/2010/main" val="33118486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10</TotalTime>
  <Words>275</Words>
  <Application>Microsoft Office PowerPoint</Application>
  <PresentationFormat>Widescreen</PresentationFormat>
  <Paragraphs>29</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Calibri</vt:lpstr>
      <vt:lpstr>Tw Cen MT</vt:lpstr>
      <vt:lpstr>Tw Cen MT Condensed</vt:lpstr>
      <vt:lpstr>Wingdings 3</vt:lpstr>
      <vt:lpstr>Integral</vt:lpstr>
      <vt:lpstr>PowerPoint Presentation</vt:lpstr>
      <vt:lpstr>Mid-term paper expectations</vt:lpstr>
      <vt:lpstr>PowerPoint Presentation</vt:lpstr>
      <vt:lpstr>PowerPoint Presentation</vt:lpstr>
      <vt:lpstr>PowerPoint Presentation</vt:lpstr>
    </vt:vector>
  </TitlesOfParts>
  <Company>Fort Hays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Lloyd</dc:creator>
  <cp:lastModifiedBy>Kimberly Royster</cp:lastModifiedBy>
  <cp:revision>5</cp:revision>
  <dcterms:created xsi:type="dcterms:W3CDTF">2017-12-19T21:51:05Z</dcterms:created>
  <dcterms:modified xsi:type="dcterms:W3CDTF">2021-07-06T22:27:29Z</dcterms:modified>
</cp:coreProperties>
</file>